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7" r:id="rId4"/>
    <p:sldId id="259" r:id="rId5"/>
    <p:sldId id="263" r:id="rId6"/>
    <p:sldId id="268" r:id="rId7"/>
    <p:sldId id="269" r:id="rId8"/>
    <p:sldId id="270" r:id="rId9"/>
    <p:sldId id="273" r:id="rId10"/>
    <p:sldId id="265" r:id="rId11"/>
    <p:sldId id="261" r:id="rId12"/>
    <p:sldId id="27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1948C-2F45-6B52-C992-F7757A9150E3}" v="433" dt="2023-04-30T23:47:54.575"/>
    <p1510:client id="{53463950-6EFE-4DC2-8046-EC025E8CCF0E}" v="114" dt="2023-04-29T19:07:23.479"/>
    <p1510:client id="{94B94E52-2CC0-CC0F-EB43-AA309469FD9E}" v="39" dt="2023-04-29T19:35:07.142"/>
    <p1510:client id="{A1270783-C1FB-0A9A-71DD-2C7F4866F5B4}" v="170" dt="2023-05-04T00:48:34.529"/>
    <p1510:client id="{B1E52D01-0D60-8AF4-FD4F-353AC388FF56}" v="71" dt="2023-04-29T19:22:30.626"/>
    <p1510:client id="{C1997882-F28E-D95C-9D9F-D33DD39BC013}" v="66" dt="2023-05-02T00:56:09.829"/>
    <p1510:client id="{C6B1AE4C-D057-676D-C974-DD8787A011A4}" v="346" dt="2023-05-02T21:13:37.121"/>
    <p1510:client id="{D8FA1A9A-E1F5-D23B-58FA-C450106E4C5C}" v="149" dt="2023-04-30T23:20:05.116"/>
    <p1510:client id="{F8E910D2-2387-28C6-0023-5DC5B379160E}" v="372" dt="2023-05-01T23:47:50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59689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1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52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0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69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0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5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0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8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5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96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ama25.github.io/-Emotional-Analysis-Using-CN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net.2005.03.006" TargetMode="External"/><Relationship Id="rId2" Type="http://schemas.openxmlformats.org/officeDocument/2006/relationships/hyperlink" Target="https://www.accenture.com/_acnmedia/PDF-155/Accenture-Future-Of-Work-Global-Report.pdf#zoom=4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:10.1109/cvprw.2014.25" TargetMode="External"/><Relationship Id="rId5" Type="http://schemas.openxmlformats.org/officeDocument/2006/relationships/hyperlink" Target="https://doi.org/10.1007/s00146-022-01435-w" TargetMode="External"/><Relationship Id="rId4" Type="http://schemas.openxmlformats.org/officeDocument/2006/relationships/hyperlink" Target="https://ieeexplore.ieee.org/document/786211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 descr="Camera Shutter">
            <a:extLst>
              <a:ext uri="{FF2B5EF4-FFF2-40B4-BE49-F238E27FC236}">
                <a16:creationId xmlns:a16="http://schemas.microsoft.com/office/drawing/2014/main" id="{DB215788-8F7D-4C66-FB97-4E82E0CD38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73" b="625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65846"/>
            <a:ext cx="4826498" cy="3610622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  <a:ea typeface="+mj-lt"/>
                <a:cs typeface="+mj-lt"/>
              </a:rPr>
              <a:t>Real-time Emotion Recognition: The Power of Video Analysis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56143"/>
            <a:ext cx="4826498" cy="132742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Ramapriya Ranganath</a:t>
            </a:r>
          </a:p>
          <a:p>
            <a:r>
              <a:rPr lang="en-US">
                <a:solidFill>
                  <a:srgbClr val="FFFFFF"/>
                </a:solidFill>
              </a:rPr>
              <a:t>Silas Morris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BC80-B253-7BEE-52B1-E55372F6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3474E-4DF0-DE4E-0E2D-12E3B939F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755771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Our work can be seen in detail on: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https://rama25.github.io/-Emotional-Analysis-Using-CNN/</a:t>
            </a:r>
          </a:p>
          <a:p>
            <a:pPr marL="0" indent="0">
              <a:buNone/>
            </a:pPr>
            <a:r>
              <a:rPr lang="en-US"/>
              <a:t>We were able to embed OpenCV and TensorFlow into our JavaScript to provide a live demo to play with!</a:t>
            </a:r>
          </a:p>
        </p:txBody>
      </p:sp>
    </p:spTree>
    <p:extLst>
      <p:ext uri="{BB962C8B-B14F-4D97-AF65-F5344CB8AC3E}">
        <p14:creationId xmlns:p14="http://schemas.microsoft.com/office/powerpoint/2010/main" val="287309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80F73-DBD8-72AC-DAE3-5B29B307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4933950" cy="1596291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A89C0-247F-934A-27AD-F5685EA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196"/>
            <a:ext cx="4933950" cy="34305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ea typeface="+mn-lt"/>
                <a:cs typeface="+mn-lt"/>
              </a:rPr>
              <a:t>Real-time emotional analysis using OpenCV can transform the way we understand human emotions</a:t>
            </a:r>
            <a:endParaRPr lang="en-US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It provides valuable insights into the emotional state of individuals</a:t>
            </a:r>
            <a:endParaRPr lang="en-US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It can help improve communication, diagnose mental health conditions, and even prevent crime</a:t>
            </a:r>
            <a:endParaRPr lang="en-US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Challenges include ensuring accuracy and addressing privacy concerns</a:t>
            </a:r>
            <a:endParaRPr lang="en-US">
              <a:ea typeface="+mn-lt"/>
              <a:cs typeface="+mn-lt"/>
            </a:endParaRPr>
          </a:p>
          <a:p>
            <a:r>
              <a:rPr lang="en-US" sz="1400">
                <a:ea typeface="+mn-lt"/>
                <a:cs typeface="+mn-lt"/>
              </a:rPr>
              <a:t>The potential benefits of this technology are immense, and the field is evolving to provide more innovative applications and solutions.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025166-E03C-EB60-5B8E-657F4A9A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260" y="1016317"/>
            <a:ext cx="4824168" cy="48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00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1A14-7753-5606-EFC3-14AC5F8D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D7788-4595-8139-5930-2D007876D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Classification Problem  -&gt; Regression Problem using Body Sensors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Increase accuracy</a:t>
            </a:r>
          </a:p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4578429-31B2-D276-7B24-9C8A0A8A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23" y="2136058"/>
            <a:ext cx="4666635" cy="155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1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1BD5-26C8-CE9F-5C73-EA0196AF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08AF0-AD26-F3C8-3948-0D87CA3A9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US">
              <a:solidFill>
                <a:srgbClr val="494949"/>
              </a:solidFill>
              <a:latin typeface="Verdana"/>
              <a:ea typeface="Verdana"/>
            </a:endParaRPr>
          </a:p>
          <a:p>
            <a:r>
              <a:rPr lang="en-US" sz="1200" dirty="0">
                <a:solidFill>
                  <a:srgbClr val="494949"/>
                </a:solidFill>
                <a:latin typeface="Verdana"/>
                <a:ea typeface="Verdana"/>
              </a:rPr>
              <a:t>[1] </a:t>
            </a:r>
            <a:r>
              <a:rPr lang="en-US" sz="1300" err="1">
                <a:solidFill>
                  <a:srgbClr val="212121"/>
                </a:solidFill>
                <a:latin typeface="Cambria"/>
                <a:ea typeface="Cambria"/>
              </a:rPr>
              <a:t>Cleynen</a:t>
            </a:r>
            <a:r>
              <a:rPr lang="en-US" sz="1300" dirty="0">
                <a:solidFill>
                  <a:srgbClr val="212121"/>
                </a:solidFill>
                <a:latin typeface="Cambria"/>
                <a:ea typeface="Cambria"/>
              </a:rPr>
              <a:t> I., Gonzalez J., Figueroa C., Franke A., McGovern D., </a:t>
            </a:r>
            <a:r>
              <a:rPr lang="en-US" sz="1300" err="1">
                <a:solidFill>
                  <a:srgbClr val="212121"/>
                </a:solidFill>
                <a:latin typeface="Cambria"/>
                <a:ea typeface="Cambria"/>
              </a:rPr>
              <a:t>Bortlik</a:t>
            </a:r>
            <a:r>
              <a:rPr lang="en-US" sz="1300" dirty="0">
                <a:solidFill>
                  <a:srgbClr val="212121"/>
                </a:solidFill>
                <a:latin typeface="Cambria"/>
                <a:ea typeface="Cambria"/>
              </a:rPr>
              <a:t> M., et al. (2013) Genetic factors conferring an increased susceptibility to develop Crohn’s disease also influence disease phenotype: results from the IBDCHIP European project. </a:t>
            </a:r>
            <a:r>
              <a:rPr lang="en-US" sz="1300" i="1" dirty="0">
                <a:solidFill>
                  <a:srgbClr val="212121"/>
                </a:solidFill>
                <a:latin typeface="Cambria"/>
                <a:ea typeface="Cambria"/>
              </a:rPr>
              <a:t>Gut</a:t>
            </a:r>
            <a:r>
              <a:rPr lang="en-US" sz="1300" dirty="0">
                <a:solidFill>
                  <a:srgbClr val="212121"/>
                </a:solidFill>
                <a:latin typeface="Cambria"/>
                <a:ea typeface="Cambria"/>
              </a:rPr>
              <a:t> 62: 1556–1565. </a:t>
            </a:r>
            <a:endParaRPr lang="en-US" dirty="0"/>
          </a:p>
          <a:p>
            <a:r>
              <a:rPr lang="en-US" sz="1200" dirty="0">
                <a:solidFill>
                  <a:srgbClr val="494949"/>
                </a:solidFill>
                <a:latin typeface="Verdana"/>
                <a:ea typeface="Verdana"/>
              </a:rPr>
              <a:t>[2] E. Horvitz. Principles of mixed-initiative user interfaces. In Proceedings of CHI '99, ACM SIG CHI Conference on Human Factors in Computing Sys-</a:t>
            </a:r>
            <a:r>
              <a:rPr lang="en-US" sz="1200" err="1">
                <a:solidFill>
                  <a:srgbClr val="494949"/>
                </a:solidFill>
                <a:latin typeface="Verdana"/>
                <a:ea typeface="Verdana"/>
              </a:rPr>
              <a:t>tems</a:t>
            </a:r>
            <a:r>
              <a:rPr lang="en-US" sz="1200" dirty="0">
                <a:solidFill>
                  <a:srgbClr val="494949"/>
                </a:solidFill>
                <a:latin typeface="Verdana"/>
                <a:ea typeface="Verdana"/>
              </a:rPr>
              <a:t>, Pittsburgh, PA, ACM Press., pages 159-166,May 1999.</a:t>
            </a:r>
            <a:endParaRPr lang="en-US" dirty="0"/>
          </a:p>
          <a:p>
            <a:r>
              <a:rPr lang="en-US" sz="1200" dirty="0">
                <a:solidFill>
                  <a:srgbClr val="494949"/>
                </a:solidFill>
                <a:latin typeface="Verdana"/>
                <a:ea typeface="Verdana"/>
              </a:rPr>
              <a:t>[3]</a:t>
            </a:r>
            <a:r>
              <a:rPr lang="en-US" sz="1200" dirty="0">
                <a:solidFill>
                  <a:srgbClr val="494949"/>
                </a:solidFill>
                <a:latin typeface="Verdana"/>
                <a:ea typeface="Verdana"/>
                <a:cs typeface="+mn-lt"/>
              </a:rPr>
              <a:t> Goodfellow, Ian J "Challenges in representation learning: A report on three machine learning contests" International conference on Neural Information Processing Berlin 2013</a:t>
            </a:r>
            <a:endParaRPr lang="en-US" dirty="0"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494949"/>
                </a:solidFill>
                <a:latin typeface="Verdana"/>
                <a:ea typeface="Verdana"/>
              </a:rPr>
              <a:t>[4] </a:t>
            </a:r>
            <a:r>
              <a:rPr lang="en-US" sz="1200" dirty="0">
                <a:solidFill>
                  <a:srgbClr val="212529"/>
                </a:solidFill>
                <a:latin typeface="system-ui"/>
                <a:ea typeface="Verdana"/>
              </a:rPr>
              <a:t>Accenture. (2021). The future of work: Productive anywhere. Retrieved in February 2023 from: </a:t>
            </a:r>
            <a:r>
              <a:rPr lang="en-US" sz="1200" u="sng" dirty="0">
                <a:latin typeface="system-ui"/>
                <a:ea typeface="Verdana"/>
                <a:hlinkClick r:id="rId2"/>
              </a:rPr>
              <a:t>https://www.accenture.com/_acnmedia/PDF-155/Accenture-Future-Of-Work-Global-Report.pdf#zoom=40</a:t>
            </a:r>
            <a:endParaRPr lang="en-US">
              <a:solidFill>
                <a:srgbClr val="000000"/>
              </a:solidFill>
              <a:latin typeface="Century Schoolbook"/>
              <a:ea typeface="Verdana"/>
            </a:endParaRPr>
          </a:p>
          <a:p>
            <a:r>
              <a:rPr lang="en-US" sz="1200" dirty="0">
                <a:solidFill>
                  <a:srgbClr val="212529"/>
                </a:solidFill>
                <a:latin typeface="system-ui"/>
                <a:ea typeface="Verdana"/>
              </a:rPr>
              <a:t>[5]</a:t>
            </a:r>
            <a:r>
              <a:rPr lang="en-US" sz="1200" dirty="0" err="1">
                <a:solidFill>
                  <a:srgbClr val="212529"/>
                </a:solidFill>
                <a:latin typeface="system-ui"/>
                <a:ea typeface="Verdana"/>
              </a:rPr>
              <a:t>Fragopanagos</a:t>
            </a:r>
            <a:r>
              <a:rPr lang="en-US" sz="1200" dirty="0">
                <a:solidFill>
                  <a:srgbClr val="212529"/>
                </a:solidFill>
                <a:latin typeface="system-ui"/>
                <a:ea typeface="Verdana"/>
              </a:rPr>
              <a:t>, N., &amp; Taylor, J. G. (2005). Emotion recognition in human–computer interaction. Neural Networks, 18(4), 389–405. </a:t>
            </a:r>
            <a:r>
              <a:rPr lang="en-US" sz="1200" u="sng" dirty="0">
                <a:latin typeface="system-ui"/>
                <a:ea typeface="Verdana"/>
                <a:hlinkClick r:id="rId3"/>
              </a:rPr>
              <a:t>https://doi.org/10.1016/j.neunet.2005.03.006</a:t>
            </a:r>
            <a:endParaRPr lang="en-US"/>
          </a:p>
          <a:p>
            <a:r>
              <a:rPr lang="en-US" sz="1200" dirty="0">
                <a:solidFill>
                  <a:srgbClr val="212529"/>
                </a:solidFill>
                <a:latin typeface="system-ui"/>
                <a:ea typeface="Verdana"/>
              </a:rPr>
              <a:t>[6]Hossain, M. S., &amp; Muhammad, G. (2017). An emotion recognition system for mobile applications. IEEE Access (5), 2281-2287. </a:t>
            </a:r>
            <a:r>
              <a:rPr lang="en-US" sz="1200" u="sng" dirty="0">
                <a:latin typeface="system-ui"/>
                <a:ea typeface="Verdana"/>
                <a:hlinkClick r:id="rId4"/>
              </a:rPr>
              <a:t>https://ieeexplore.ieee.org/document/7862118</a:t>
            </a:r>
            <a:endParaRPr lang="en-US"/>
          </a:p>
          <a:p>
            <a:r>
              <a:rPr lang="en-US" sz="1200" dirty="0">
                <a:solidFill>
                  <a:srgbClr val="212529"/>
                </a:solidFill>
                <a:latin typeface="system-ui"/>
                <a:ea typeface="Verdana"/>
              </a:rPr>
              <a:t>[7]Podoletz, L. (2022). We have to talk about emotional AI and crime. AI &amp; Society. </a:t>
            </a:r>
            <a:r>
              <a:rPr lang="en-US" sz="1200" u="sng" dirty="0">
                <a:latin typeface="system-ui"/>
                <a:ea typeface="Verdana"/>
                <a:hlinkClick r:id="rId5"/>
              </a:rPr>
              <a:t>https://doi.org/10.1007/s00146-022-01435-w</a:t>
            </a:r>
            <a:endParaRPr lang="en-US"/>
          </a:p>
          <a:p>
            <a:r>
              <a:rPr lang="en-US" sz="1200" dirty="0">
                <a:solidFill>
                  <a:srgbClr val="212529"/>
                </a:solidFill>
                <a:latin typeface="system-ui"/>
                <a:ea typeface="Verdana"/>
              </a:rPr>
              <a:t>[8]Suk, M., &amp; Prabhakaran, B. (2014). Real-Time Mobile Facial Expression Recognition System -- A Case Study. 2014 IEEE Conference on Computer Vision and Pattern Recognition Workshops. </a:t>
            </a:r>
            <a:r>
              <a:rPr lang="en-US" sz="1200" u="sng" dirty="0">
                <a:latin typeface="system-ui"/>
                <a:ea typeface="Verdana"/>
                <a:hlinkClick r:id="rId6"/>
              </a:rPr>
              <a:t>https://doi:10.1109/cvprw.2014.25</a:t>
            </a:r>
            <a:endParaRPr lang="en-US"/>
          </a:p>
          <a:p>
            <a:endParaRPr lang="en-US" sz="1200" u="sng" dirty="0">
              <a:latin typeface="system-ui"/>
              <a:ea typeface="Verdana"/>
            </a:endParaRPr>
          </a:p>
          <a:p>
            <a:endParaRPr lang="en-US" sz="1200" dirty="0">
              <a:solidFill>
                <a:srgbClr val="494949"/>
              </a:solidFill>
              <a:latin typeface="Verdana"/>
              <a:ea typeface="Verdana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2392-303E-B4F4-41D6-5B68135D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74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2FDC-04E0-23F0-CD93-2064D4581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74" y="2325158"/>
            <a:ext cx="4534048" cy="385497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>
                <a:ea typeface="+mn-lt"/>
                <a:cs typeface="+mn-lt"/>
              </a:rPr>
              <a:t>It uses advanced computer vision techniques to analyze facial expressions and body language in real-time</a:t>
            </a:r>
            <a:endParaRPr lang="en-US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</a:rPr>
              <a:t>This technology has applications in healthcare, marketing, and crime prevention</a:t>
            </a:r>
            <a:endParaRPr lang="en-US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</a:rPr>
              <a:t>It can help improve communication, diagnose mental health conditions, and provide valuable insights into an individual's emotional state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68FD18-06E6-9DAC-36ED-49BD834A8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157" y="1872515"/>
            <a:ext cx="5209989" cy="31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6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D0AE-A470-30D3-D37F-CA84B0C8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>
            <a:normAutofit/>
          </a:bodyPr>
          <a:lstStyle/>
          <a:p>
            <a:r>
              <a:rPr lang="en-US" sz="3200"/>
              <a:t>STATS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71C38-7236-5DED-53A2-D330BDB3D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489" y="2301555"/>
            <a:ext cx="4363098" cy="40709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sz="1600"/>
          </a:p>
          <a:p>
            <a:r>
              <a:rPr lang="en-US">
                <a:ea typeface="+mn-lt"/>
                <a:cs typeface="+mn-lt"/>
              </a:rPr>
              <a:t>In this project, we have selected patients with Central Nervous System (CNS) Breakdown as our target audience and helped them to alter their dosage on time </a:t>
            </a:r>
          </a:p>
          <a:p>
            <a:r>
              <a:rPr lang="en-US">
                <a:ea typeface="+mn-lt"/>
                <a:cs typeface="+mn-lt"/>
              </a:rPr>
              <a:t>Affects 3 Million patients</a:t>
            </a:r>
          </a:p>
          <a:p>
            <a:r>
              <a:rPr lang="en-US">
                <a:ea typeface="+mn-lt"/>
                <a:cs typeface="+mn-lt"/>
              </a:rPr>
              <a:t>55.8% Total spending is on Emergency Room and Inpatient care</a:t>
            </a:r>
          </a:p>
          <a:p>
            <a:r>
              <a:rPr lang="en-US">
                <a:ea typeface="+mn-lt"/>
                <a:cs typeface="+mn-lt"/>
              </a:rPr>
              <a:t>63% of patients had a negative impact on their emotional well-being</a:t>
            </a:r>
          </a:p>
          <a:p>
            <a:r>
              <a:rPr lang="en-US">
                <a:ea typeface="+mn-lt"/>
                <a:cs typeface="+mn-lt"/>
              </a:rPr>
              <a:t>45% had a negative impact on their ability to work.</a:t>
            </a:r>
          </a:p>
          <a:p>
            <a:r>
              <a:rPr lang="en-US">
                <a:ea typeface="+mn-lt"/>
                <a:cs typeface="+mn-lt"/>
              </a:rPr>
              <a:t>20% had liver failure 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Koder på dokumenter">
            <a:extLst>
              <a:ext uri="{FF2B5EF4-FFF2-40B4-BE49-F238E27FC236}">
                <a16:creationId xmlns:a16="http://schemas.microsoft.com/office/drawing/2014/main" id="{DD2BD19D-F8F0-6C92-E905-1D433A1E2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4" r="18849" b="-3"/>
          <a:stretch/>
        </p:blipFill>
        <p:spPr>
          <a:xfrm>
            <a:off x="5778357" y="10"/>
            <a:ext cx="64136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0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B856-8A0C-DF77-ACE1-22EE1E48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The Challenges of Real-Time Emotion 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6C43B-10D6-E509-A890-0EB63108D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933575"/>
            <a:ext cx="5649579" cy="42465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Real-time emotion recognition in video presents challenges</a:t>
            </a:r>
            <a:endParaRPr lang="en-US" dirty="0"/>
          </a:p>
          <a:p>
            <a:r>
              <a:rPr lang="en-US" sz="1700" dirty="0">
                <a:ea typeface="+mn-lt"/>
                <a:cs typeface="+mn-lt"/>
              </a:rPr>
              <a:t>High-quality video data is needed for accurate emotion recognition</a:t>
            </a:r>
          </a:p>
          <a:p>
            <a:r>
              <a:rPr lang="en-US" sz="1700" dirty="0">
                <a:ea typeface="+mn-lt"/>
                <a:cs typeface="+mn-lt"/>
              </a:rPr>
              <a:t>Low-resolution or noisy videos can lead to inaccurate results</a:t>
            </a:r>
          </a:p>
          <a:p>
            <a:r>
              <a:rPr lang="en-US" sz="1700" dirty="0">
                <a:ea typeface="+mn-lt"/>
                <a:cs typeface="+mn-lt"/>
              </a:rPr>
              <a:t>Algorithms must be robust and adaptable</a:t>
            </a:r>
          </a:p>
          <a:p>
            <a:r>
              <a:rPr lang="en-US" sz="1700" dirty="0">
                <a:ea typeface="+mn-lt"/>
                <a:cs typeface="+mn-lt"/>
              </a:rPr>
              <a:t>Emotions can be expressed in many different ways across different cultures, languages, and contexts. Here we have used FER 2013 from Kaggle</a:t>
            </a:r>
          </a:p>
          <a:p>
            <a:r>
              <a:rPr lang="en-US" sz="1700" dirty="0">
                <a:ea typeface="+mn-lt"/>
                <a:cs typeface="+mn-lt"/>
              </a:rPr>
              <a:t>Emotions can change rapidly, so algorithms must be able to adapt to changes in emotional expression over time.</a:t>
            </a:r>
          </a:p>
        </p:txBody>
      </p:sp>
      <p:pic>
        <p:nvPicPr>
          <p:cNvPr id="4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BA8E0A9B-5389-B7AB-CFBD-198ACF994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0" r="21196" b="-4"/>
          <a:stretch/>
        </p:blipFill>
        <p:spPr>
          <a:xfrm>
            <a:off x="7449835" y="1933575"/>
            <a:ext cx="3304622" cy="36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8436-C4EC-FE75-6660-D906EACD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535"/>
            <a:ext cx="4954920" cy="1606948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400">
                <a:latin typeface="Century Schoolbook"/>
                <a:cs typeface="Arial"/>
              </a:rPr>
              <a:t>Facial Expression Recognition</a:t>
            </a:r>
            <a:endParaRPr lang="en-US" sz="3400">
              <a:latin typeface="Century Schoolbook"/>
            </a:endParaRPr>
          </a:p>
          <a:p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B5CA3-FEB0-1428-36E2-8042555AB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372" y="2238374"/>
            <a:ext cx="5272420" cy="40465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500" dirty="0">
                <a:ea typeface="+mn-lt"/>
                <a:cs typeface="+mn-lt"/>
              </a:rPr>
              <a:t>MobileNetV2 is a convolutional neural network architecture that is designed to be efficient for mobile and embedded applications.</a:t>
            </a:r>
            <a:endParaRPr lang="en-US" dirty="0">
              <a:ea typeface="+mn-lt"/>
              <a:cs typeface="+mn-lt"/>
            </a:endParaRPr>
          </a:p>
          <a:p>
            <a:r>
              <a:rPr lang="en-US" sz="1500" dirty="0">
                <a:ea typeface="+mn-lt"/>
                <a:cs typeface="+mn-lt"/>
              </a:rPr>
              <a:t> It takes as input images of size 224 x 224 pixels, which is the standard input size for the ImageNet dataset.</a:t>
            </a:r>
          </a:p>
          <a:p>
            <a:r>
              <a:rPr lang="en-US" sz="1500" dirty="0">
                <a:ea typeface="+mn-lt"/>
                <a:cs typeface="+mn-lt"/>
              </a:rPr>
              <a:t>The original MobileNetV2 network was designed for image classification into 1000 </a:t>
            </a:r>
            <a:r>
              <a:rPr lang="en-US" sz="1500" dirty="0" err="1">
                <a:ea typeface="+mn-lt"/>
                <a:cs typeface="+mn-lt"/>
              </a:rPr>
              <a:t>classes,the</a:t>
            </a:r>
            <a:r>
              <a:rPr lang="en-US" sz="1500" dirty="0">
                <a:ea typeface="+mn-lt"/>
                <a:cs typeface="+mn-lt"/>
              </a:rPr>
              <a:t> last layer needs to be replaced with a new layer that consists of 7 output neurons, each corresponding to one of the 7 emotions.</a:t>
            </a:r>
          </a:p>
          <a:p>
            <a:r>
              <a:rPr lang="en-US" sz="1500" dirty="0">
                <a:ea typeface="+mn-lt"/>
                <a:cs typeface="+mn-lt"/>
              </a:rPr>
              <a:t>Trained on a dataset of images labeled with the 7 emotions. During training, the weights of the new output layer will be updated to optimize the network's ability to classify emotions.</a:t>
            </a:r>
          </a:p>
          <a:p>
            <a:r>
              <a:rPr lang="en-US" sz="1500" dirty="0">
                <a:ea typeface="+mn-lt"/>
                <a:cs typeface="+mn-lt"/>
              </a:rPr>
              <a:t>The performance of the modified MobileNetV2 network should be evaluated on a validation dataset to ensure that it is capable of accurately classifying emotions.</a:t>
            </a: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36DA280-540A-646E-CF58-69DBAFAF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8823"/>
          <a:stretch/>
        </p:blipFill>
        <p:spPr>
          <a:xfrm>
            <a:off x="6746828" y="640081"/>
            <a:ext cx="3973908" cy="270848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5AFCB20-96B8-C265-EA2A-2F28A0303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" r="2" b="2"/>
          <a:stretch/>
        </p:blipFill>
        <p:spPr>
          <a:xfrm>
            <a:off x="6851530" y="3509435"/>
            <a:ext cx="3973908" cy="270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9A34-DFAB-D616-4932-51B74C22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FDCDB-0003-DE18-382E-0F30FF338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33575"/>
            <a:ext cx="4401509" cy="42465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900" dirty="0">
                <a:ea typeface="+mn-lt"/>
                <a:cs typeface="+mn-lt"/>
              </a:rPr>
              <a:t>We are showing that our model can be used in real-time applications. </a:t>
            </a:r>
          </a:p>
          <a:p>
            <a:r>
              <a:rPr lang="en-US" sz="900" dirty="0">
                <a:ea typeface="+mn-lt"/>
                <a:cs typeface="+mn-lt"/>
              </a:rPr>
              <a:t>1) </a:t>
            </a:r>
            <a:r>
              <a:rPr lang="en-US" sz="900" dirty="0" err="1">
                <a:ea typeface="+mn-lt"/>
                <a:cs typeface="+mn-lt"/>
              </a:rPr>
              <a:t>CenterFace</a:t>
            </a:r>
            <a:r>
              <a:rPr lang="en-US" sz="900" dirty="0">
                <a:ea typeface="+mn-lt"/>
                <a:cs typeface="+mn-lt"/>
              </a:rPr>
              <a:t>: its pretty accurate for even tiny faces and its trained on </a:t>
            </a:r>
            <a:r>
              <a:rPr lang="en-US" sz="900" dirty="0" err="1">
                <a:ea typeface="+mn-lt"/>
                <a:cs typeface="+mn-lt"/>
              </a:rPr>
              <a:t>WiderFace</a:t>
            </a:r>
            <a:r>
              <a:rPr lang="en-US" sz="900" dirty="0">
                <a:ea typeface="+mn-lt"/>
                <a:cs typeface="+mn-lt"/>
              </a:rPr>
              <a:t> dataset. This works for most of the cases.</a:t>
            </a:r>
          </a:p>
          <a:p>
            <a:r>
              <a:rPr lang="en-US" sz="900" dirty="0">
                <a:ea typeface="+mn-lt"/>
                <a:cs typeface="+mn-lt"/>
              </a:rPr>
              <a:t>2) </a:t>
            </a:r>
            <a:r>
              <a:rPr lang="en-US" sz="900" dirty="0" err="1">
                <a:ea typeface="+mn-lt"/>
                <a:cs typeface="+mn-lt"/>
              </a:rPr>
              <a:t>mediapipe</a:t>
            </a:r>
            <a:r>
              <a:rPr lang="en-US" sz="900" dirty="0">
                <a:ea typeface="+mn-lt"/>
                <a:cs typeface="+mn-lt"/>
              </a:rPr>
              <a:t> model is used to extract faces from selfie images. The face has to be near to the cam to extract faces. Otherwise, the model might fail</a:t>
            </a:r>
            <a:endParaRPr lang="en-US" sz="900" dirty="0"/>
          </a:p>
          <a:p>
            <a:r>
              <a:rPr lang="en-US" sz="900" dirty="0">
                <a:ea typeface="+mn-lt"/>
                <a:cs typeface="+mn-lt"/>
              </a:rPr>
              <a:t>3) classical technique HOG + linear SVM. This is pretty fast and may work for challenging cases. </a:t>
            </a:r>
          </a:p>
          <a:p>
            <a:r>
              <a:rPr lang="en-US" sz="900" dirty="0">
                <a:ea typeface="+mn-lt"/>
                <a:cs typeface="+mn-lt"/>
              </a:rPr>
              <a:t>For our use case, all these models gave good results. Inference time is less for all the three models. &lt;0.5 sec for face extraction and &lt;0.5 sec for </a:t>
            </a:r>
            <a:r>
              <a:rPr lang="en-US" sz="900" dirty="0" err="1">
                <a:ea typeface="+mn-lt"/>
                <a:cs typeface="+mn-lt"/>
              </a:rPr>
              <a:t>CenterNet</a:t>
            </a:r>
            <a:r>
              <a:rPr lang="en-US" sz="900" dirty="0">
                <a:ea typeface="+mn-lt"/>
                <a:cs typeface="+mn-lt"/>
              </a:rPr>
              <a:t>. Our whole system works in real-time.</a:t>
            </a:r>
            <a:endParaRPr lang="en-US" sz="900" dirty="0"/>
          </a:p>
          <a:p>
            <a:r>
              <a:rPr lang="en-US" sz="900" dirty="0">
                <a:ea typeface="+mn-lt"/>
                <a:cs typeface="+mn-lt"/>
              </a:rPr>
              <a:t>One can pick the model among these three based on their preferences:</a:t>
            </a:r>
          </a:p>
          <a:p>
            <a:r>
              <a:rPr lang="en-US" sz="900" dirty="0">
                <a:ea typeface="+mn-lt"/>
                <a:cs typeface="+mn-lt"/>
              </a:rPr>
              <a:t>Accurate face detection vs very fast detection</a:t>
            </a:r>
            <a:endParaRPr lang="en-US" sz="900" dirty="0"/>
          </a:p>
          <a:p>
            <a:r>
              <a:rPr lang="en-US" sz="900" dirty="0">
                <a:ea typeface="+mn-lt"/>
                <a:cs typeface="+mn-lt"/>
              </a:rPr>
              <a:t>Final layer of MobileNetV2 is modified from 1000 classes to 7 class </a:t>
            </a:r>
          </a:p>
          <a:p>
            <a:endParaRPr lang="en-US" sz="900">
              <a:ea typeface="+mn-lt"/>
              <a:cs typeface="+mn-lt"/>
            </a:endParaRPr>
          </a:p>
          <a:p>
            <a:endParaRPr lang="en-US" sz="900">
              <a:ea typeface="+mn-lt"/>
              <a:cs typeface="+mn-lt"/>
            </a:endParaRPr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6B92E9D-010D-2751-BFF0-8E32092C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25" y="2760084"/>
            <a:ext cx="4807287" cy="210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5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3DDD-9907-2ACE-A102-0CEE7A3D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63344"/>
          </a:xfrm>
        </p:spPr>
        <p:txBody>
          <a:bodyPr>
            <a:normAutofit/>
          </a:bodyPr>
          <a:lstStyle/>
          <a:p>
            <a:r>
              <a:rPr lang="en-US" sz="320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1AED-75C3-5847-EFE8-BAE8290D2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2325157"/>
            <a:ext cx="3690425" cy="385497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Here we have resolution on x-axis and time in seconds on y-axis</a:t>
            </a:r>
            <a:endParaRPr lang="en-US" sz="1600"/>
          </a:p>
          <a:p>
            <a:r>
              <a:rPr lang="en-US" sz="1600"/>
              <a:t>As we increase resolution the time increases.</a:t>
            </a:r>
          </a:p>
          <a:p>
            <a:r>
              <a:rPr lang="en-US" sz="1600"/>
              <a:t>224x224 is the preferred resolution here  as  it is  takes less time when compared to higher resolution ones</a:t>
            </a:r>
          </a:p>
        </p:txBody>
      </p:sp>
      <p:pic>
        <p:nvPicPr>
          <p:cNvPr id="4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7B7D40B-F755-D572-176C-4359E4DF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71898"/>
            <a:ext cx="6155736" cy="452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0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0DC8-0B19-E07F-B33C-E07B05CB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9930" y="311680"/>
            <a:ext cx="3124581" cy="2185026"/>
          </a:xfrm>
        </p:spPr>
        <p:txBody>
          <a:bodyPr>
            <a:normAutofit/>
          </a:bodyPr>
          <a:lstStyle/>
          <a:p>
            <a:r>
              <a:rPr lang="en-US" sz="3600"/>
              <a:t>Accuracy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D72D86B8-F8FA-4152-BB97-1E86BF5C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0"/>
            <a:ext cx="3458292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9A2FFFD4-4DE5-1EEC-1A0E-1C43B4A4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4" y="1020251"/>
            <a:ext cx="2833134" cy="2188595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1E9F5D63-18D2-44EE-9BF4-F99E145C8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5812"/>
            <a:ext cx="3419856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CF80D4B0-523E-0B2A-CD3C-8E5E15C7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75" y="311680"/>
            <a:ext cx="2504355" cy="18219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FB676B-0487-4FE6-A64F-7AA4C2693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367107"/>
            <a:ext cx="3458292" cy="2490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08F81674-4640-8EB3-596E-8C51F1CB0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48" y="4768774"/>
            <a:ext cx="2833134" cy="16998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4C8A62-F20F-437D-B6E7-D2C4777D4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3396" y="2651761"/>
            <a:ext cx="3423003" cy="4206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69FB6CC-65B2-CA05-02DB-5FDBFF5A5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074" y="3609737"/>
            <a:ext cx="2774205" cy="228871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0420D5-6517-1672-9723-9995C7D0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930" y="2812626"/>
            <a:ext cx="3150790" cy="3733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50-55%</a:t>
            </a:r>
          </a:p>
        </p:txBody>
      </p:sp>
    </p:spTree>
    <p:extLst>
      <p:ext uri="{BB962C8B-B14F-4D97-AF65-F5344CB8AC3E}">
        <p14:creationId xmlns:p14="http://schemas.microsoft.com/office/powerpoint/2010/main" val="408633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A8868-6D92-75FA-52FC-A350658B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EE610-7FF1-E460-4C46-A19698EF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motion Recognition 2023-05-03 11-42-32 - Trim">
            <a:hlinkClick r:id="" action="ppaction://media"/>
            <a:extLst>
              <a:ext uri="{FF2B5EF4-FFF2-40B4-BE49-F238E27FC236}">
                <a16:creationId xmlns:a16="http://schemas.microsoft.com/office/drawing/2014/main" id="{0707B449-CBE2-B04B-19EC-C9A47F646B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5475" y="2500640"/>
            <a:ext cx="4809324" cy="31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770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View</vt:lpstr>
      <vt:lpstr>Real-time Emotion Recognition: The Power of Video Analysis</vt:lpstr>
      <vt:lpstr>Introduction</vt:lpstr>
      <vt:lpstr>STATS</vt:lpstr>
      <vt:lpstr>The Challenges of Real-Time Emotion Recognition</vt:lpstr>
      <vt:lpstr>Facial Expression Recognition </vt:lpstr>
      <vt:lpstr>Graphs</vt:lpstr>
      <vt:lpstr>Graphs</vt:lpstr>
      <vt:lpstr>Accuracy</vt:lpstr>
      <vt:lpstr>Demo</vt:lpstr>
      <vt:lpstr>Website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105</cp:revision>
  <dcterms:created xsi:type="dcterms:W3CDTF">2023-04-29T16:42:28Z</dcterms:created>
  <dcterms:modified xsi:type="dcterms:W3CDTF">2023-05-04T01:02:51Z</dcterms:modified>
</cp:coreProperties>
</file>